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17" r:id="rId5"/>
    <p:sldMasterId id="2147483724" r:id="rId6"/>
  </p:sldMasterIdLst>
  <p:notesMasterIdLst>
    <p:notesMasterId r:id="rId8"/>
  </p:notesMasterIdLst>
  <p:sldIdLst>
    <p:sldId id="54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2" autoAdjust="0"/>
    <p:restoredTop sz="94476" autoAdjust="0"/>
  </p:normalViewPr>
  <p:slideViewPr>
    <p:cSldViewPr snapToGrid="0">
      <p:cViewPr varScale="1">
        <p:scale>
          <a:sx n="68" d="100"/>
          <a:sy n="68" d="100"/>
        </p:scale>
        <p:origin x="630" y="60"/>
      </p:cViewPr>
      <p:guideLst/>
    </p:cSldViewPr>
  </p:slideViewPr>
  <p:outlineViewPr>
    <p:cViewPr>
      <p:scale>
        <a:sx n="33" d="100"/>
        <a:sy n="33" d="100"/>
      </p:scale>
      <p:origin x="0" y="-105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43"/>
    </p:cViewPr>
  </p:sorterViewPr>
  <p:notesViewPr>
    <p:cSldViewPr snapToGrid="0">
      <p:cViewPr varScale="1">
        <p:scale>
          <a:sx n="38" d="100"/>
          <a:sy n="38" d="100"/>
        </p:scale>
        <p:origin x="2136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B5A5F-59C7-42BF-A539-21759B18E213}" type="datetimeFigureOut">
              <a:rPr lang="en-US" smtClean="0"/>
              <a:t>8/29/2020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93763-CB42-46CA-BC71-9F41348FD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04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93763-CB42-46CA-BC71-9F41348FD4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46" y="4781890"/>
            <a:ext cx="12469091" cy="2157390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609600" y="1661139"/>
            <a:ext cx="10972800" cy="1143000"/>
          </a:xfrm>
        </p:spPr>
        <p:txBody>
          <a:bodyPr/>
          <a:lstStyle/>
          <a:p>
            <a:r>
              <a:rPr lang="en-US" dirty="0"/>
              <a:t>Add photo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-78333" y="478189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RH_IOT_HiRes-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5" y="5313240"/>
            <a:ext cx="6816803" cy="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8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26062"/>
            <a:ext cx="12469091" cy="772483"/>
          </a:xfrm>
          <a:prstGeom prst="rect">
            <a:avLst/>
          </a:prstGeom>
        </p:spPr>
      </p:pic>
      <p:pic>
        <p:nvPicPr>
          <p:cNvPr id="12" name="Picture 11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2"/>
            <a:ext cx="1233054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43330"/>
            <a:ext cx="12469091" cy="81627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" y="614333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26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192" y="826176"/>
            <a:ext cx="1942592" cy="32186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8755" y="826176"/>
            <a:ext cx="2592832" cy="32186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08" y="826176"/>
            <a:ext cx="3153664" cy="32186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995" y="826176"/>
            <a:ext cx="2609088" cy="32186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5888" y="826176"/>
            <a:ext cx="1999488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35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sp>
        <p:nvSpPr>
          <p:cNvPr id="2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870069"/>
            <a:ext cx="2438400" cy="24384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2438400" y="870069"/>
            <a:ext cx="2438400" cy="24384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4876800" y="870069"/>
            <a:ext cx="2438400" cy="24384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2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7315200" y="870069"/>
            <a:ext cx="2438400" cy="24384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90000"/>
              </a:lnSpc>
              <a:spcBef>
                <a:spcPts val="1333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2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9753600" y="870069"/>
            <a:ext cx="2438400" cy="2438400"/>
          </a:xfrm>
          <a:blipFill>
            <a:blip r:embed="rId9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3733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25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4184081"/>
            <a:ext cx="10363200" cy="697311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4973467"/>
            <a:ext cx="103632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259706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667" y="0"/>
            <a:ext cx="122236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272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7289" y="470090"/>
            <a:ext cx="1209329" cy="12267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1878" y="1095103"/>
            <a:ext cx="1790737" cy="180818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71" t="7771"/>
          <a:stretch/>
        </p:blipFill>
        <p:spPr>
          <a:xfrm>
            <a:off x="-3725" y="-4064"/>
            <a:ext cx="3112713" cy="31747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0091" y="2785395"/>
            <a:ext cx="2191909" cy="256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411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-31667" y="-2"/>
            <a:ext cx="1222366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1" y="3262831"/>
            <a:ext cx="10515600" cy="827759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117577"/>
            <a:ext cx="10515600" cy="672451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258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10515600" cy="394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50023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497553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6"/>
            <a:ext cx="5181600" cy="379275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23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-78333" y="0"/>
            <a:ext cx="1228388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46" y="4781890"/>
            <a:ext cx="12469091" cy="21675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78333" y="478189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0548" y="202396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H_IOT_HiRes-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5" y="5313240"/>
            <a:ext cx="6816803" cy="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3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792802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25626"/>
            <a:ext cx="51816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781795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837469"/>
            <a:ext cx="5181600" cy="2780907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091129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8200" y="1815898"/>
            <a:ext cx="51816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2837469"/>
            <a:ext cx="51816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72200" y="1825625"/>
            <a:ext cx="51816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432679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6"/>
            <a:ext cx="51816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6172200" y="1847706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838200" y="3807094"/>
            <a:ext cx="51816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1380808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2" y="1825625"/>
            <a:ext cx="4026031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5052769" y="1825625"/>
            <a:ext cx="6301033" cy="3792539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71078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172200" y="1825625"/>
            <a:ext cx="5181600" cy="37925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88817"/>
            <a:ext cx="51816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38200" y="1825626"/>
            <a:ext cx="51816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83769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09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2837467"/>
            <a:ext cx="10515600" cy="2139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4977353"/>
            <a:ext cx="10515600" cy="662891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631762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4006392"/>
            <a:ext cx="51816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825625"/>
            <a:ext cx="105156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4006391"/>
            <a:ext cx="51816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1820631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6181"/>
            <a:ext cx="105156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838200" y="1825625"/>
            <a:ext cx="6627829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713402"/>
            <a:ext cx="6627829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7616858" y="1825625"/>
            <a:ext cx="3736943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106197"/>
            <a:ext cx="105156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594648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6081BC-73C7-7243-A216-4F6DE7D63E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088EEAF-EAC7-0E40-95AE-3BA1D860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87117"/>
            <a:ext cx="12469091" cy="77248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165639" y="1"/>
            <a:ext cx="1246909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184" y="2611129"/>
            <a:ext cx="11051632" cy="2837592"/>
          </a:xfrm>
        </p:spPr>
        <p:txBody>
          <a:bodyPr/>
          <a:lstStyle>
            <a:lvl1pPr>
              <a:defRPr b="1" i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256" y="-9070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906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2"/>
            <a:ext cx="1233054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43330"/>
            <a:ext cx="12469091" cy="81627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" y="614333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2927" y="23105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1096869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26062"/>
            <a:ext cx="12469091" cy="772483"/>
          </a:xfrm>
          <a:prstGeom prst="rect">
            <a:avLst/>
          </a:prstGeom>
        </p:spPr>
      </p:pic>
      <p:pic>
        <p:nvPicPr>
          <p:cNvPr id="12" name="Picture 11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2"/>
            <a:ext cx="1233054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43330"/>
            <a:ext cx="12469091" cy="81627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" y="614333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-78333" y="0"/>
            <a:ext cx="12283880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8546" y="4781890"/>
            <a:ext cx="12469091" cy="21675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-78333" y="478189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30548" y="202396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 descr="RH_IOT_HiRes-W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5" y="5313240"/>
            <a:ext cx="6816803" cy="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7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1D6081BC-73C7-7243-A216-4F6DE7D63E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4088EEAF-EAC7-0E40-95AE-3BA1D860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87117"/>
            <a:ext cx="12469091" cy="77248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-165639" y="1"/>
            <a:ext cx="12469091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0184" y="2611129"/>
            <a:ext cx="11051632" cy="2837592"/>
          </a:xfrm>
        </p:spPr>
        <p:txBody>
          <a:bodyPr/>
          <a:lstStyle>
            <a:lvl1pPr>
              <a:defRPr b="1" i="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505256" y="-9070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95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2"/>
            <a:ext cx="12330547" cy="3693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 descr="Background 1-42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639" y="6143330"/>
            <a:ext cx="12469091" cy="816270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2" y="6143330"/>
            <a:ext cx="12330545" cy="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RH_IOT_HiRes-W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409" y="6380541"/>
            <a:ext cx="2292211" cy="283547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42927" y="231058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</a:t>
            </a:r>
          </a:p>
        </p:txBody>
      </p:sp>
    </p:spTree>
    <p:extLst>
      <p:ext uri="{BB962C8B-B14F-4D97-AF65-F5344CB8AC3E}">
        <p14:creationId xmlns:p14="http://schemas.microsoft.com/office/powerpoint/2010/main" val="35728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6081BC-73C7-7243-A216-4F6DE7D63E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88EEAF-EAC7-0E40-95AE-3BA1D860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58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6081BC-73C7-7243-A216-4F6DE7D63E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8/29/2020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088EEAF-EAC7-0E40-95AE-3BA1D860824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035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0" y="6003833"/>
            <a:ext cx="12192000" cy="85416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288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513762" y="6205392"/>
            <a:ext cx="6488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66A1"/>
                </a:solidFill>
              </a:defRPr>
            </a:lvl1pPr>
          </a:lstStyle>
          <a:p>
            <a:pPr defTabSz="1219170"/>
            <a:fld id="{3DD97BEB-BAEF-0344-9D5C-EC73E478698A}" type="slidenum">
              <a:rPr lang="en-US" smtClean="0"/>
              <a:pPr defTabSz="121917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1948" y="5690007"/>
            <a:ext cx="1620953" cy="4733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990"/>
            <a:ext cx="12192000" cy="85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2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3"/>
          <p:cNvSpPr txBox="1">
            <a:spLocks/>
          </p:cNvSpPr>
          <p:nvPr/>
        </p:nvSpPr>
        <p:spPr>
          <a:xfrm>
            <a:off x="398670" y="6411999"/>
            <a:ext cx="614957" cy="346037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D97BEB-BAEF-0344-9D5C-EC73E478698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66A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66A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584" y="331622"/>
            <a:ext cx="3684622" cy="5205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71476" y="275545"/>
            <a:ext cx="8248392" cy="6617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7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</a:t>
            </a:r>
            <a:r>
              <a:rPr lang="en-US" sz="37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r>
              <a:rPr lang="en-US" sz="37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o</a:t>
            </a:r>
            <a:r>
              <a:rPr lang="en-US" sz="3700" b="0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g</a:t>
            </a:r>
            <a:r>
              <a:rPr lang="en-US" sz="37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l</a:t>
            </a:r>
            <a:r>
              <a:rPr lang="en-US" sz="3700" b="0" cap="none" spc="0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e Scholar C</a:t>
            </a:r>
            <a:r>
              <a:rPr lang="en-US" sz="37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  <a:r>
              <a:rPr lang="en-US" sz="3700" b="0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S</a:t>
            </a:r>
            <a:r>
              <a:rPr lang="en-US" sz="3700" b="0" cap="none" spc="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5136805" y="840235"/>
            <a:ext cx="323845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IN" sz="1500" b="1" dirty="0">
                <a:solidFill>
                  <a:srgbClr val="2D2D2D"/>
                </a:solidFill>
              </a:rPr>
              <a:t>“Campus Activated Subscriber Access”</a:t>
            </a:r>
            <a:endParaRPr lang="en-IN" sz="1500" b="1" i="0" dirty="0">
              <a:solidFill>
                <a:srgbClr val="2D2D2D"/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0761" y="1578544"/>
            <a:ext cx="8087075" cy="317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rgbClr val="33333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CASA is an authentication enhancement that improves the authentication for off-campus users of Google Scholar.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olidFill>
                <a:srgbClr val="33333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It builds on Google Scholar's Subscriber Links program which provides direct links in the search interface to subscribed collections for on-campus users.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action / cost required from libraries to enable.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 action required from users to enable.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Provides 90 day token for access IEEE Xplore remotely.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IN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br>
              <a:rPr lang="en-IN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IN" sz="15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61" y="4793108"/>
            <a:ext cx="8624235" cy="182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Visit Google Scholar while on-campus or connect to campus network using VPN/remote access systems provided by your Library.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Find an IEEE article through Google Scholar and click the link to IEEE Xplore.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IN" sz="14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Google Scholar records an affiliation between your device (laptop, mobile phone, desktop, etc.) and your institution.</a:t>
            </a:r>
          </a:p>
          <a:p>
            <a:endParaRPr lang="en-IN" dirty="0"/>
          </a:p>
        </p:txBody>
      </p:sp>
      <p:sp>
        <p:nvSpPr>
          <p:cNvPr id="9" name="Rectangle 8"/>
          <p:cNvSpPr/>
          <p:nvPr/>
        </p:nvSpPr>
        <p:spPr>
          <a:xfrm>
            <a:off x="198171" y="1211408"/>
            <a:ext cx="171553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cap="none" spc="0" dirty="0">
                <a:ln w="10160">
                  <a:solidFill>
                    <a:srgbClr val="0066A1"/>
                  </a:solidFill>
                  <a:prstDash val="solid"/>
                </a:ln>
                <a:solidFill>
                  <a:srgbClr val="0066A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Light" panose="020B0502040204020203" pitchFamily="34" charset="0"/>
              </a:rPr>
              <a:t>O V E R V I E W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3096" y="4457956"/>
            <a:ext cx="11128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>
                <a:ln w="10160">
                  <a:solidFill>
                    <a:srgbClr val="0066A1"/>
                  </a:solidFill>
                  <a:prstDash val="solid"/>
                </a:ln>
                <a:solidFill>
                  <a:srgbClr val="0066A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ahnschrift Light" panose="020B0502040204020203" pitchFamily="34" charset="0"/>
              </a:rPr>
              <a:t>S T E P S</a:t>
            </a:r>
            <a:endParaRPr lang="en-US" sz="2000" cap="none" spc="0" dirty="0">
              <a:ln w="10160">
                <a:solidFill>
                  <a:srgbClr val="0066A1"/>
                </a:solidFill>
                <a:prstDash val="solid"/>
              </a:ln>
              <a:solidFill>
                <a:srgbClr val="0066A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ahnschrift Light" panose="020B0502040204020203" pitchFamily="34" charset="0"/>
            </a:endParaRPr>
          </a:p>
        </p:txBody>
      </p:sp>
      <p:pic>
        <p:nvPicPr>
          <p:cNvPr id="7" name="Picture 2" descr="K2's Remote Access for Small Businesses - K2 Enterpris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43" y="2844136"/>
            <a:ext cx="1771964" cy="1636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3175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4C21F3B9C61743A01F0D4B3FEB65D0" ma:contentTypeVersion="12" ma:contentTypeDescription="Create a new document." ma:contentTypeScope="" ma:versionID="27891a611e476c729ed67eb1a1cde2c7">
  <xsd:schema xmlns:xsd="http://www.w3.org/2001/XMLSchema" xmlns:xs="http://www.w3.org/2001/XMLSchema" xmlns:p="http://schemas.microsoft.com/office/2006/metadata/properties" xmlns:ns3="3b1cc9f6-1749-4145-b333-1759952b6704" xmlns:ns4="f86b5bc4-3ae9-4037-a9c5-566b026e1748" targetNamespace="http://schemas.microsoft.com/office/2006/metadata/properties" ma:root="true" ma:fieldsID="832eba2199a897991071801cb6e47588" ns3:_="" ns4:_="">
    <xsd:import namespace="3b1cc9f6-1749-4145-b333-1759952b6704"/>
    <xsd:import namespace="f86b5bc4-3ae9-4037-a9c5-566b026e174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cc9f6-1749-4145-b333-1759952b67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6b5bc4-3ae9-4037-a9c5-566b026e17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C86C823-6335-4FC1-8115-ADF4C97E7A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1cc9f6-1749-4145-b333-1759952b6704"/>
    <ds:schemaRef ds:uri="f86b5bc4-3ae9-4037-a9c5-566b026e17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A8A69-6E66-46D8-93E0-2F14C5A2E5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F2D715-9EF8-4B20-8427-56AD669A7F5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151</Words>
  <Application>Microsoft Office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2" baseType="lpstr">
      <vt:lpstr>Arial</vt:lpstr>
      <vt:lpstr>Arial Rounded MT Bold</vt:lpstr>
      <vt:lpstr>Bahnschrift Light</vt:lpstr>
      <vt:lpstr>Calibri</vt:lpstr>
      <vt:lpstr>Courier New</vt:lpstr>
      <vt:lpstr>LucidaGrande</vt:lpstr>
      <vt:lpstr>Verdana</vt:lpstr>
      <vt:lpstr>Wingdings</vt:lpstr>
      <vt:lpstr>Custom Design</vt:lpstr>
      <vt:lpstr>1_Custom Design</vt:lpstr>
      <vt:lpstr>Theme 1</vt:lpstr>
      <vt:lpstr>PowerPoint Presentation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Sollecito</dc:creator>
  <cp:lastModifiedBy>Gorakshanath Upadhyaya</cp:lastModifiedBy>
  <cp:revision>230</cp:revision>
  <dcterms:created xsi:type="dcterms:W3CDTF">2020-03-21T03:29:32Z</dcterms:created>
  <dcterms:modified xsi:type="dcterms:W3CDTF">2020-08-29T15:06:07Z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0x0101006F4C21F3B9C61743A01F0D4B3FEB65D0</vt:lpwstr>
  </property>
</Properties>
</file>